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66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C16D5EF-76AF-469A-8440-1CFAB70719BF}" type="datetimeFigureOut">
              <a:rPr lang="en-GB" smtClean="0"/>
              <a:t>04/01/2024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1ABC73-AD08-4CE1-A02A-05CF52BD3CDF}" type="slidenum">
              <a:rPr lang="en-GB" smtClean="0"/>
              <a:t>‹#›</a:t>
            </a:fld>
            <a:endParaRPr lang="en-GB"/>
          </a:p>
        </p:txBody>
      </p:sp>
    </p:spTree>
    <p:extLst>
      <p:ext uri="{BB962C8B-B14F-4D97-AF65-F5344CB8AC3E}">
        <p14:creationId xmlns:p14="http://schemas.microsoft.com/office/powerpoint/2010/main" val="3260604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C16D5EF-76AF-469A-8440-1CFAB70719BF}" type="datetimeFigureOut">
              <a:rPr lang="en-GB" smtClean="0"/>
              <a:t>04/01/2024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1ABC73-AD08-4CE1-A02A-05CF52BD3CDF}" type="slidenum">
              <a:rPr lang="en-GB" smtClean="0"/>
              <a:t>‹#›</a:t>
            </a:fld>
            <a:endParaRPr lang="en-GB"/>
          </a:p>
        </p:txBody>
      </p:sp>
    </p:spTree>
    <p:extLst>
      <p:ext uri="{BB962C8B-B14F-4D97-AF65-F5344CB8AC3E}">
        <p14:creationId xmlns:p14="http://schemas.microsoft.com/office/powerpoint/2010/main" val="2269182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C16D5EF-76AF-469A-8440-1CFAB70719BF}" type="datetimeFigureOut">
              <a:rPr lang="en-GB" smtClean="0"/>
              <a:t>04/01/2024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1ABC73-AD08-4CE1-A02A-05CF52BD3CDF}" type="slidenum">
              <a:rPr lang="en-GB" smtClean="0"/>
              <a:t>‹#›</a:t>
            </a:fld>
            <a:endParaRPr lang="en-GB"/>
          </a:p>
        </p:txBody>
      </p:sp>
    </p:spTree>
    <p:extLst>
      <p:ext uri="{BB962C8B-B14F-4D97-AF65-F5344CB8AC3E}">
        <p14:creationId xmlns:p14="http://schemas.microsoft.com/office/powerpoint/2010/main" val="3833657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C16D5EF-76AF-469A-8440-1CFAB70719BF}" type="datetimeFigureOut">
              <a:rPr lang="en-GB" smtClean="0"/>
              <a:t>04/01/2024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1ABC73-AD08-4CE1-A02A-05CF52BD3CDF}" type="slidenum">
              <a:rPr lang="en-GB" smtClean="0"/>
              <a:t>‹#›</a:t>
            </a:fld>
            <a:endParaRPr lang="en-GB"/>
          </a:p>
        </p:txBody>
      </p:sp>
    </p:spTree>
    <p:extLst>
      <p:ext uri="{BB962C8B-B14F-4D97-AF65-F5344CB8AC3E}">
        <p14:creationId xmlns:p14="http://schemas.microsoft.com/office/powerpoint/2010/main" val="184309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16D5EF-76AF-469A-8440-1CFAB70719BF}" type="datetimeFigureOut">
              <a:rPr lang="en-GB" smtClean="0"/>
              <a:t>04/01/2024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1ABC73-AD08-4CE1-A02A-05CF52BD3CDF}" type="slidenum">
              <a:rPr lang="en-GB" smtClean="0"/>
              <a:t>‹#›</a:t>
            </a:fld>
            <a:endParaRPr lang="en-GB"/>
          </a:p>
        </p:txBody>
      </p:sp>
    </p:spTree>
    <p:extLst>
      <p:ext uri="{BB962C8B-B14F-4D97-AF65-F5344CB8AC3E}">
        <p14:creationId xmlns:p14="http://schemas.microsoft.com/office/powerpoint/2010/main" val="19186982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C16D5EF-76AF-469A-8440-1CFAB70719BF}" type="datetimeFigureOut">
              <a:rPr lang="en-GB" smtClean="0"/>
              <a:t>04/01/2024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1ABC73-AD08-4CE1-A02A-05CF52BD3CDF}" type="slidenum">
              <a:rPr lang="en-GB" smtClean="0"/>
              <a:t>‹#›</a:t>
            </a:fld>
            <a:endParaRPr lang="en-GB"/>
          </a:p>
        </p:txBody>
      </p:sp>
    </p:spTree>
    <p:extLst>
      <p:ext uri="{BB962C8B-B14F-4D97-AF65-F5344CB8AC3E}">
        <p14:creationId xmlns:p14="http://schemas.microsoft.com/office/powerpoint/2010/main" val="2326295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C16D5EF-76AF-469A-8440-1CFAB70719BF}" type="datetimeFigureOut">
              <a:rPr lang="en-GB" smtClean="0"/>
              <a:t>04/01/2024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C1ABC73-AD08-4CE1-A02A-05CF52BD3CDF}" type="slidenum">
              <a:rPr lang="en-GB" smtClean="0"/>
              <a:t>‹#›</a:t>
            </a:fld>
            <a:endParaRPr lang="en-GB"/>
          </a:p>
        </p:txBody>
      </p:sp>
    </p:spTree>
    <p:extLst>
      <p:ext uri="{BB962C8B-B14F-4D97-AF65-F5344CB8AC3E}">
        <p14:creationId xmlns:p14="http://schemas.microsoft.com/office/powerpoint/2010/main" val="1813953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C16D5EF-76AF-469A-8440-1CFAB70719BF}" type="datetimeFigureOut">
              <a:rPr lang="en-GB" smtClean="0"/>
              <a:t>04/01/2024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C1ABC73-AD08-4CE1-A02A-05CF52BD3CDF}" type="slidenum">
              <a:rPr lang="en-GB" smtClean="0"/>
              <a:t>‹#›</a:t>
            </a:fld>
            <a:endParaRPr lang="en-GB"/>
          </a:p>
        </p:txBody>
      </p:sp>
    </p:spTree>
    <p:extLst>
      <p:ext uri="{BB962C8B-B14F-4D97-AF65-F5344CB8AC3E}">
        <p14:creationId xmlns:p14="http://schemas.microsoft.com/office/powerpoint/2010/main" val="2941642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16D5EF-76AF-469A-8440-1CFAB70719BF}" type="datetimeFigureOut">
              <a:rPr lang="en-GB" smtClean="0"/>
              <a:t>04/01/2024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C1ABC73-AD08-4CE1-A02A-05CF52BD3CDF}" type="slidenum">
              <a:rPr lang="en-GB" smtClean="0"/>
              <a:t>‹#›</a:t>
            </a:fld>
            <a:endParaRPr lang="en-GB"/>
          </a:p>
        </p:txBody>
      </p:sp>
    </p:spTree>
    <p:extLst>
      <p:ext uri="{BB962C8B-B14F-4D97-AF65-F5344CB8AC3E}">
        <p14:creationId xmlns:p14="http://schemas.microsoft.com/office/powerpoint/2010/main" val="2798652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16D5EF-76AF-469A-8440-1CFAB70719BF}" type="datetimeFigureOut">
              <a:rPr lang="en-GB" smtClean="0"/>
              <a:t>04/01/2024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1ABC73-AD08-4CE1-A02A-05CF52BD3CDF}" type="slidenum">
              <a:rPr lang="en-GB" smtClean="0"/>
              <a:t>‹#›</a:t>
            </a:fld>
            <a:endParaRPr lang="en-GB"/>
          </a:p>
        </p:txBody>
      </p:sp>
    </p:spTree>
    <p:extLst>
      <p:ext uri="{BB962C8B-B14F-4D97-AF65-F5344CB8AC3E}">
        <p14:creationId xmlns:p14="http://schemas.microsoft.com/office/powerpoint/2010/main" val="3865856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16D5EF-76AF-469A-8440-1CFAB70719BF}" type="datetimeFigureOut">
              <a:rPr lang="en-GB" smtClean="0"/>
              <a:t>04/01/2024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1ABC73-AD08-4CE1-A02A-05CF52BD3CDF}" type="slidenum">
              <a:rPr lang="en-GB" smtClean="0"/>
              <a:t>‹#›</a:t>
            </a:fld>
            <a:endParaRPr lang="en-GB"/>
          </a:p>
        </p:txBody>
      </p:sp>
    </p:spTree>
    <p:extLst>
      <p:ext uri="{BB962C8B-B14F-4D97-AF65-F5344CB8AC3E}">
        <p14:creationId xmlns:p14="http://schemas.microsoft.com/office/powerpoint/2010/main" val="558299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16D5EF-76AF-469A-8440-1CFAB70719BF}" type="datetimeFigureOut">
              <a:rPr lang="en-GB" smtClean="0"/>
              <a:t>04/01/2024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1ABC73-AD08-4CE1-A02A-05CF52BD3CDF}" type="slidenum">
              <a:rPr lang="en-GB" smtClean="0"/>
              <a:t>‹#›</a:t>
            </a:fld>
            <a:endParaRPr lang="en-GB"/>
          </a:p>
        </p:txBody>
      </p:sp>
    </p:spTree>
    <p:extLst>
      <p:ext uri="{BB962C8B-B14F-4D97-AF65-F5344CB8AC3E}">
        <p14:creationId xmlns:p14="http://schemas.microsoft.com/office/powerpoint/2010/main" val="4096173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drmirzaandpartners.co.uk/alerts/bank-holidays-closing-dates/999" TargetMode="External"/><Relationship Id="rId2" Type="http://schemas.openxmlformats.org/officeDocument/2006/relationships/hyperlink" Target="https://www.drmirzaandpartners.co.uk/alerts/bank-holidays-closing-dates/111"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2" name="Rectangle 1031">
            <a:extLst>
              <a:ext uri="{FF2B5EF4-FFF2-40B4-BE49-F238E27FC236}">
                <a16:creationId xmlns:a16="http://schemas.microsoft.com/office/drawing/2014/main" id="{A29398BB-6F62-472B-88B2-8D942FEBFB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4" name="Freeform: Shape 1033">
            <a:extLst>
              <a:ext uri="{FF2B5EF4-FFF2-40B4-BE49-F238E27FC236}">
                <a16:creationId xmlns:a16="http://schemas.microsoft.com/office/drawing/2014/main" id="{4450A9B2-8DA9-4DCD-AB4A-1EEABC359D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3934" y="636608"/>
            <a:ext cx="5438472" cy="5756464"/>
          </a:xfrm>
          <a:custGeom>
            <a:avLst/>
            <a:gdLst>
              <a:gd name="connsiteX0" fmla="*/ 3697237 w 7251296"/>
              <a:gd name="connsiteY0" fmla="*/ 2784045 h 5756464"/>
              <a:gd name="connsiteX1" fmla="*/ 5157717 w 7251296"/>
              <a:gd name="connsiteY1" fmla="*/ 2784045 h 5756464"/>
              <a:gd name="connsiteX2" fmla="*/ 5366357 w 7251296"/>
              <a:gd name="connsiteY2" fmla="*/ 2900022 h 5756464"/>
              <a:gd name="connsiteX3" fmla="*/ 6096596 w 7251296"/>
              <a:gd name="connsiteY3" fmla="*/ 4149984 h 5756464"/>
              <a:gd name="connsiteX4" fmla="*/ 6096596 w 7251296"/>
              <a:gd name="connsiteY4" fmla="*/ 4390527 h 5756464"/>
              <a:gd name="connsiteX5" fmla="*/ 5366357 w 7251296"/>
              <a:gd name="connsiteY5" fmla="*/ 5640489 h 5756464"/>
              <a:gd name="connsiteX6" fmla="*/ 5157717 w 7251296"/>
              <a:gd name="connsiteY6" fmla="*/ 5756464 h 5756464"/>
              <a:gd name="connsiteX7" fmla="*/ 3697237 w 7251296"/>
              <a:gd name="connsiteY7" fmla="*/ 5756464 h 5756464"/>
              <a:gd name="connsiteX8" fmla="*/ 3488597 w 7251296"/>
              <a:gd name="connsiteY8" fmla="*/ 5640489 h 5756464"/>
              <a:gd name="connsiteX9" fmla="*/ 2758358 w 7251296"/>
              <a:gd name="connsiteY9" fmla="*/ 4390527 h 5756464"/>
              <a:gd name="connsiteX10" fmla="*/ 2758358 w 7251296"/>
              <a:gd name="connsiteY10" fmla="*/ 4149984 h 5756464"/>
              <a:gd name="connsiteX11" fmla="*/ 3488597 w 7251296"/>
              <a:gd name="connsiteY11" fmla="*/ 2900022 h 5756464"/>
              <a:gd name="connsiteX12" fmla="*/ 3697237 w 7251296"/>
              <a:gd name="connsiteY12" fmla="*/ 2784045 h 5756464"/>
              <a:gd name="connsiteX13" fmla="*/ 1437823 w 7251296"/>
              <a:gd name="connsiteY13" fmla="*/ 281006 h 5756464"/>
              <a:gd name="connsiteX14" fmla="*/ 3556238 w 7251296"/>
              <a:gd name="connsiteY14" fmla="*/ 281006 h 5756464"/>
              <a:gd name="connsiteX15" fmla="*/ 3885668 w 7251296"/>
              <a:gd name="connsiteY15" fmla="*/ 472464 h 5756464"/>
              <a:gd name="connsiteX16" fmla="*/ 4942588 w 7251296"/>
              <a:gd name="connsiteY16" fmla="*/ 2300431 h 5756464"/>
              <a:gd name="connsiteX17" fmla="*/ 4981194 w 7251296"/>
              <a:gd name="connsiteY17" fmla="*/ 2583772 h 5756464"/>
              <a:gd name="connsiteX18" fmla="*/ 4958806 w 7251296"/>
              <a:gd name="connsiteY18" fmla="*/ 2636229 h 5756464"/>
              <a:gd name="connsiteX19" fmla="*/ 4944721 w 7251296"/>
              <a:gd name="connsiteY19" fmla="*/ 2636229 h 5756464"/>
              <a:gd name="connsiteX20" fmla="*/ 3624769 w 7251296"/>
              <a:gd name="connsiteY20" fmla="*/ 2636229 h 5756464"/>
              <a:gd name="connsiteX21" fmla="*/ 3395380 w 7251296"/>
              <a:gd name="connsiteY21" fmla="*/ 2763740 h 5756464"/>
              <a:gd name="connsiteX22" fmla="*/ 2592511 w 7251296"/>
              <a:gd name="connsiteY22" fmla="*/ 4138022 h 5756464"/>
              <a:gd name="connsiteX23" fmla="*/ 2592511 w 7251296"/>
              <a:gd name="connsiteY23" fmla="*/ 4402489 h 5756464"/>
              <a:gd name="connsiteX24" fmla="*/ 2735405 w 7251296"/>
              <a:gd name="connsiteY24" fmla="*/ 4647082 h 5756464"/>
              <a:gd name="connsiteX25" fmla="*/ 2762613 w 7251296"/>
              <a:gd name="connsiteY25" fmla="*/ 4693654 h 5756464"/>
              <a:gd name="connsiteX26" fmla="*/ 2648495 w 7251296"/>
              <a:gd name="connsiteY26" fmla="*/ 4693654 h 5756464"/>
              <a:gd name="connsiteX27" fmla="*/ 1437823 w 7251296"/>
              <a:gd name="connsiteY27" fmla="*/ 4693654 h 5756464"/>
              <a:gd name="connsiteX28" fmla="*/ 1112968 w 7251296"/>
              <a:gd name="connsiteY28" fmla="*/ 4502196 h 5756464"/>
              <a:gd name="connsiteX29" fmla="*/ 51474 w 7251296"/>
              <a:gd name="connsiteY29" fmla="*/ 2674230 h 5756464"/>
              <a:gd name="connsiteX30" fmla="*/ 51474 w 7251296"/>
              <a:gd name="connsiteY30" fmla="*/ 2300431 h 5756464"/>
              <a:gd name="connsiteX31" fmla="*/ 1112968 w 7251296"/>
              <a:gd name="connsiteY31" fmla="*/ 472464 h 5756464"/>
              <a:gd name="connsiteX32" fmla="*/ 1437823 w 7251296"/>
              <a:gd name="connsiteY32" fmla="*/ 281006 h 5756464"/>
              <a:gd name="connsiteX33" fmla="*/ 5288574 w 7251296"/>
              <a:gd name="connsiteY33" fmla="*/ 0 h 5756464"/>
              <a:gd name="connsiteX34" fmla="*/ 6470428 w 7251296"/>
              <a:gd name="connsiteY34" fmla="*/ 0 h 5756464"/>
              <a:gd name="connsiteX35" fmla="*/ 6639264 w 7251296"/>
              <a:gd name="connsiteY35" fmla="*/ 93851 h 5756464"/>
              <a:gd name="connsiteX36" fmla="*/ 7230191 w 7251296"/>
              <a:gd name="connsiteY36" fmla="*/ 1105350 h 5756464"/>
              <a:gd name="connsiteX37" fmla="*/ 7230191 w 7251296"/>
              <a:gd name="connsiteY37" fmla="*/ 1300002 h 5756464"/>
              <a:gd name="connsiteX38" fmla="*/ 6639264 w 7251296"/>
              <a:gd name="connsiteY38" fmla="*/ 2311500 h 5756464"/>
              <a:gd name="connsiteX39" fmla="*/ 6470428 w 7251296"/>
              <a:gd name="connsiteY39" fmla="*/ 2405350 h 5756464"/>
              <a:gd name="connsiteX40" fmla="*/ 5288574 w 7251296"/>
              <a:gd name="connsiteY40" fmla="*/ 2405350 h 5756464"/>
              <a:gd name="connsiteX41" fmla="*/ 5119738 w 7251296"/>
              <a:gd name="connsiteY41" fmla="*/ 2311500 h 5756464"/>
              <a:gd name="connsiteX42" fmla="*/ 4528812 w 7251296"/>
              <a:gd name="connsiteY42" fmla="*/ 1300002 h 5756464"/>
              <a:gd name="connsiteX43" fmla="*/ 4528812 w 7251296"/>
              <a:gd name="connsiteY43" fmla="*/ 1105350 h 5756464"/>
              <a:gd name="connsiteX44" fmla="*/ 5119738 w 7251296"/>
              <a:gd name="connsiteY44" fmla="*/ 93851 h 5756464"/>
              <a:gd name="connsiteX45" fmla="*/ 5288574 w 7251296"/>
              <a:gd name="connsiteY45" fmla="*/ 0 h 57564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7251296" h="5756464">
                <a:moveTo>
                  <a:pt x="3697237" y="2784045"/>
                </a:moveTo>
                <a:cubicBezTo>
                  <a:pt x="5157717" y="2784045"/>
                  <a:pt x="5157717" y="2784045"/>
                  <a:pt x="5157717" y="2784045"/>
                </a:cubicBezTo>
                <a:cubicBezTo>
                  <a:pt x="5231610" y="2784045"/>
                  <a:pt x="5327237" y="2835591"/>
                  <a:pt x="5366357" y="2900022"/>
                </a:cubicBezTo>
                <a:cubicBezTo>
                  <a:pt x="6096596" y="4149984"/>
                  <a:pt x="6096596" y="4149984"/>
                  <a:pt x="6096596" y="4149984"/>
                </a:cubicBezTo>
                <a:cubicBezTo>
                  <a:pt x="6131370" y="4218711"/>
                  <a:pt x="6131370" y="4321800"/>
                  <a:pt x="6096596" y="4390527"/>
                </a:cubicBezTo>
                <a:cubicBezTo>
                  <a:pt x="5366357" y="5640489"/>
                  <a:pt x="5366357" y="5640489"/>
                  <a:pt x="5366357" y="5640489"/>
                </a:cubicBezTo>
                <a:cubicBezTo>
                  <a:pt x="5327237" y="5704920"/>
                  <a:pt x="5231610" y="5756464"/>
                  <a:pt x="5157717" y="5756464"/>
                </a:cubicBezTo>
                <a:lnTo>
                  <a:pt x="3697237" y="5756464"/>
                </a:lnTo>
                <a:cubicBezTo>
                  <a:pt x="3618997" y="5756464"/>
                  <a:pt x="3523371" y="5704920"/>
                  <a:pt x="3488597" y="5640489"/>
                </a:cubicBezTo>
                <a:cubicBezTo>
                  <a:pt x="2758358" y="4390527"/>
                  <a:pt x="2758358" y="4390527"/>
                  <a:pt x="2758358" y="4390527"/>
                </a:cubicBezTo>
                <a:cubicBezTo>
                  <a:pt x="2719237" y="4321800"/>
                  <a:pt x="2719237" y="4218711"/>
                  <a:pt x="2758358" y="4149984"/>
                </a:cubicBezTo>
                <a:cubicBezTo>
                  <a:pt x="3488597" y="2900022"/>
                  <a:pt x="3488597" y="2900022"/>
                  <a:pt x="3488597" y="2900022"/>
                </a:cubicBezTo>
                <a:cubicBezTo>
                  <a:pt x="3523371" y="2835591"/>
                  <a:pt x="3618997" y="2784045"/>
                  <a:pt x="3697237" y="2784045"/>
                </a:cubicBezTo>
                <a:close/>
                <a:moveTo>
                  <a:pt x="1437823" y="281006"/>
                </a:moveTo>
                <a:cubicBezTo>
                  <a:pt x="1437823" y="281006"/>
                  <a:pt x="1437823" y="281006"/>
                  <a:pt x="3556238" y="281006"/>
                </a:cubicBezTo>
                <a:cubicBezTo>
                  <a:pt x="3693500" y="281006"/>
                  <a:pt x="3817038" y="353942"/>
                  <a:pt x="3885668" y="472464"/>
                </a:cubicBezTo>
                <a:cubicBezTo>
                  <a:pt x="3885668" y="472464"/>
                  <a:pt x="3885668" y="472464"/>
                  <a:pt x="4942588" y="2300431"/>
                </a:cubicBezTo>
                <a:cubicBezTo>
                  <a:pt x="4994062" y="2385903"/>
                  <a:pt x="5006931" y="2489325"/>
                  <a:pt x="4981194" y="2583772"/>
                </a:cubicBezTo>
                <a:lnTo>
                  <a:pt x="4958806" y="2636229"/>
                </a:lnTo>
                <a:lnTo>
                  <a:pt x="4944721" y="2636229"/>
                </a:lnTo>
                <a:cubicBezTo>
                  <a:pt x="4722442" y="2636229"/>
                  <a:pt x="4327280" y="2636229"/>
                  <a:pt x="3624769" y="2636229"/>
                </a:cubicBezTo>
                <a:cubicBezTo>
                  <a:pt x="3538749" y="2636229"/>
                  <a:pt x="3433611" y="2692901"/>
                  <a:pt x="3395380" y="2763740"/>
                </a:cubicBezTo>
                <a:cubicBezTo>
                  <a:pt x="3395380" y="2763740"/>
                  <a:pt x="3395380" y="2763740"/>
                  <a:pt x="2592511" y="4138022"/>
                </a:cubicBezTo>
                <a:cubicBezTo>
                  <a:pt x="2549498" y="4213584"/>
                  <a:pt x="2549498" y="4326926"/>
                  <a:pt x="2592511" y="4402489"/>
                </a:cubicBezTo>
                <a:cubicBezTo>
                  <a:pt x="2592511" y="4402489"/>
                  <a:pt x="2592511" y="4402489"/>
                  <a:pt x="2735405" y="4647082"/>
                </a:cubicBezTo>
                <a:lnTo>
                  <a:pt x="2762613" y="4693654"/>
                </a:lnTo>
                <a:lnTo>
                  <a:pt x="2648495" y="4693654"/>
                </a:lnTo>
                <a:cubicBezTo>
                  <a:pt x="2352185" y="4693654"/>
                  <a:pt x="1959152" y="4693654"/>
                  <a:pt x="1437823" y="4693654"/>
                </a:cubicBezTo>
                <a:cubicBezTo>
                  <a:pt x="1305136" y="4693654"/>
                  <a:pt x="1177025" y="4620718"/>
                  <a:pt x="1112968" y="4502196"/>
                </a:cubicBezTo>
                <a:cubicBezTo>
                  <a:pt x="1112968" y="4502196"/>
                  <a:pt x="1112968" y="4502196"/>
                  <a:pt x="51474" y="2674230"/>
                </a:cubicBezTo>
                <a:cubicBezTo>
                  <a:pt x="-17158" y="2560267"/>
                  <a:pt x="-17158" y="2414394"/>
                  <a:pt x="51474" y="2300431"/>
                </a:cubicBezTo>
                <a:cubicBezTo>
                  <a:pt x="51474" y="2300431"/>
                  <a:pt x="51474" y="2300431"/>
                  <a:pt x="1112968" y="472464"/>
                </a:cubicBezTo>
                <a:cubicBezTo>
                  <a:pt x="1177025" y="353942"/>
                  <a:pt x="1305136" y="281006"/>
                  <a:pt x="1437823" y="281006"/>
                </a:cubicBezTo>
                <a:close/>
                <a:moveTo>
                  <a:pt x="5288574" y="0"/>
                </a:moveTo>
                <a:cubicBezTo>
                  <a:pt x="6470428" y="0"/>
                  <a:pt x="6470428" y="0"/>
                  <a:pt x="6470428" y="0"/>
                </a:cubicBezTo>
                <a:cubicBezTo>
                  <a:pt x="6530224" y="0"/>
                  <a:pt x="6607608" y="41712"/>
                  <a:pt x="6639264" y="93851"/>
                </a:cubicBezTo>
                <a:cubicBezTo>
                  <a:pt x="7230191" y="1105350"/>
                  <a:pt x="7230191" y="1105350"/>
                  <a:pt x="7230191" y="1105350"/>
                </a:cubicBezTo>
                <a:cubicBezTo>
                  <a:pt x="7258331" y="1160965"/>
                  <a:pt x="7258331" y="1244387"/>
                  <a:pt x="7230191" y="1300002"/>
                </a:cubicBezTo>
                <a:cubicBezTo>
                  <a:pt x="6639264" y="2311500"/>
                  <a:pt x="6639264" y="2311500"/>
                  <a:pt x="6639264" y="2311500"/>
                </a:cubicBezTo>
                <a:cubicBezTo>
                  <a:pt x="6607608" y="2363640"/>
                  <a:pt x="6530224" y="2405350"/>
                  <a:pt x="6470428" y="2405350"/>
                </a:cubicBezTo>
                <a:lnTo>
                  <a:pt x="5288574" y="2405350"/>
                </a:lnTo>
                <a:cubicBezTo>
                  <a:pt x="5225261" y="2405350"/>
                  <a:pt x="5147878" y="2363640"/>
                  <a:pt x="5119738" y="2311500"/>
                </a:cubicBezTo>
                <a:cubicBezTo>
                  <a:pt x="4528812" y="1300002"/>
                  <a:pt x="4528812" y="1300002"/>
                  <a:pt x="4528812" y="1300002"/>
                </a:cubicBezTo>
                <a:cubicBezTo>
                  <a:pt x="4497154" y="1244387"/>
                  <a:pt x="4497154" y="1160965"/>
                  <a:pt x="4528812" y="1105350"/>
                </a:cubicBezTo>
                <a:cubicBezTo>
                  <a:pt x="5119738" y="93851"/>
                  <a:pt x="5119738" y="93851"/>
                  <a:pt x="5119738" y="93851"/>
                </a:cubicBezTo>
                <a:cubicBezTo>
                  <a:pt x="5147878" y="41712"/>
                  <a:pt x="5225261" y="0"/>
                  <a:pt x="5288574"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5148065" y="3902932"/>
            <a:ext cx="3623318" cy="1902332"/>
          </a:xfrm>
        </p:spPr>
        <p:txBody>
          <a:bodyPr anchor="b">
            <a:normAutofit fontScale="90000"/>
          </a:bodyPr>
          <a:lstStyle/>
          <a:p>
            <a:pPr algn="l">
              <a:lnSpc>
                <a:spcPct val="90000"/>
              </a:lnSpc>
            </a:pPr>
            <a:br>
              <a:rPr lang="en-GB" sz="1100" b="1" dirty="0"/>
            </a:br>
            <a:br>
              <a:rPr lang="en-GB" sz="1100" b="1" dirty="0"/>
            </a:br>
            <a:br>
              <a:rPr lang="en-GB" sz="1100" b="1" dirty="0"/>
            </a:br>
            <a:br>
              <a:rPr lang="en-GB" sz="1100" b="1" dirty="0"/>
            </a:br>
            <a:br>
              <a:rPr lang="en-GB" sz="1100" b="1" dirty="0"/>
            </a:br>
            <a:br>
              <a:rPr lang="en-GB" sz="1100" b="1" dirty="0"/>
            </a:br>
            <a:br>
              <a:rPr lang="en-GB" sz="1100" b="1" dirty="0"/>
            </a:br>
            <a:br>
              <a:rPr lang="en-GB" sz="1100" b="1" dirty="0"/>
            </a:br>
            <a:br>
              <a:rPr lang="en-GB" sz="1200" b="0" i="0" dirty="0">
                <a:effectLst/>
                <a:latin typeface="Arial" panose="020B0604020202020204" pitchFamily="34" charset="0"/>
                <a:cs typeface="Arial" panose="020B0604020202020204" pitchFamily="34" charset="0"/>
              </a:rPr>
            </a:br>
            <a:r>
              <a:rPr lang="en-GB" sz="1200" b="1" i="0" dirty="0">
                <a:effectLst/>
                <a:latin typeface="Arial" panose="020B0604020202020204" pitchFamily="34" charset="0"/>
                <a:cs typeface="Arial" panose="020B0604020202020204" pitchFamily="34" charset="0"/>
              </a:rPr>
              <a:t>Out of hours: Please call NHS </a:t>
            </a:r>
            <a:r>
              <a:rPr lang="en-GB" sz="1200" b="1" i="0" u="sng" dirty="0">
                <a:effectLst/>
                <a:latin typeface="Arial" panose="020B0604020202020204" pitchFamily="34" charset="0"/>
                <a:cs typeface="Arial" panose="020B0604020202020204" pitchFamily="34" charset="0"/>
                <a:hlinkClick r:id="rId2"/>
              </a:rPr>
              <a:t>111</a:t>
            </a:r>
            <a:r>
              <a:rPr lang="en-GB" sz="1200" b="1" i="0" dirty="0">
                <a:effectLst/>
                <a:latin typeface="Arial" panose="020B0604020202020204" pitchFamily="34" charset="0"/>
                <a:cs typeface="Arial" panose="020B0604020202020204" pitchFamily="34" charset="0"/>
              </a:rPr>
              <a:t> for all medical advice or</a:t>
            </a:r>
            <a:r>
              <a:rPr lang="en-GB" sz="1200" b="1" i="0" u="sng" dirty="0">
                <a:effectLst/>
                <a:latin typeface="Arial" panose="020B0604020202020204" pitchFamily="34" charset="0"/>
                <a:cs typeface="Arial" panose="020B0604020202020204" pitchFamily="34" charset="0"/>
                <a:hlinkClick r:id="rId3"/>
              </a:rPr>
              <a:t> 999</a:t>
            </a:r>
            <a:r>
              <a:rPr lang="en-GB" sz="1200" b="1" i="0" dirty="0">
                <a:effectLst/>
                <a:latin typeface="Arial" panose="020B0604020202020204" pitchFamily="34" charset="0"/>
                <a:cs typeface="Arial" panose="020B0604020202020204" pitchFamily="34" charset="0"/>
              </a:rPr>
              <a:t> for emergencies.</a:t>
            </a:r>
            <a:br>
              <a:rPr lang="en-GB" sz="1200" b="0" i="0" dirty="0">
                <a:effectLst/>
                <a:latin typeface="Arial" panose="020B0604020202020204" pitchFamily="34" charset="0"/>
                <a:cs typeface="Arial" panose="020B0604020202020204" pitchFamily="34" charset="0"/>
              </a:rPr>
            </a:br>
            <a:r>
              <a:rPr lang="en-GB" sz="1200" b="0" i="0" dirty="0">
                <a:effectLst/>
                <a:latin typeface="Arial" panose="020B0604020202020204" pitchFamily="34" charset="0"/>
                <a:cs typeface="Arial" panose="020B0604020202020204" pitchFamily="34" charset="0"/>
              </a:rPr>
              <a:t>If you require </a:t>
            </a:r>
            <a:r>
              <a:rPr lang="en-GB" sz="1200" b="1" i="0" dirty="0">
                <a:effectLst/>
                <a:latin typeface="Arial" panose="020B0604020202020204" pitchFamily="34" charset="0"/>
                <a:cs typeface="Arial" panose="020B0604020202020204" pitchFamily="34" charset="0"/>
              </a:rPr>
              <a:t>urgent</a:t>
            </a:r>
            <a:r>
              <a:rPr lang="en-GB" sz="1200" b="0" i="0" dirty="0">
                <a:effectLst/>
                <a:latin typeface="Arial" panose="020B0604020202020204" pitchFamily="34" charset="0"/>
                <a:cs typeface="Arial" panose="020B0604020202020204" pitchFamily="34" charset="0"/>
              </a:rPr>
              <a:t> medical attention out of hours, please telephone this number. You will be directed to the appropriate service including the out of hours GPs. You can also call this service at any time for medical advice and for access to a range of local health services.</a:t>
            </a:r>
            <a:br>
              <a:rPr lang="en-GB" sz="1200" b="0" i="0" dirty="0">
                <a:effectLst/>
                <a:latin typeface="Arial" panose="020B0604020202020204" pitchFamily="34" charset="0"/>
                <a:cs typeface="Arial" panose="020B0604020202020204" pitchFamily="34" charset="0"/>
              </a:rPr>
            </a:br>
            <a:r>
              <a:rPr lang="en-GB" sz="1200" b="0" i="0" dirty="0">
                <a:effectLst/>
                <a:latin typeface="Arial" panose="020B0604020202020204" pitchFamily="34" charset="0"/>
                <a:cs typeface="Arial" panose="020B0604020202020204" pitchFamily="34" charset="0"/>
              </a:rPr>
              <a:t>Please try to avoid attending A&amp;E for minor problems. This service is for </a:t>
            </a:r>
            <a:r>
              <a:rPr lang="en-GB" sz="1200" b="1" i="0" dirty="0">
                <a:effectLst/>
                <a:latin typeface="Arial" panose="020B0604020202020204" pitchFamily="34" charset="0"/>
                <a:cs typeface="Arial" panose="020B0604020202020204" pitchFamily="34" charset="0"/>
              </a:rPr>
              <a:t>accidents and emergencies</a:t>
            </a:r>
            <a:r>
              <a:rPr lang="en-GB" sz="1200" b="0" i="0" dirty="0">
                <a:effectLst/>
                <a:latin typeface="Arial" panose="020B0604020202020204" pitchFamily="34" charset="0"/>
                <a:cs typeface="Arial" panose="020B0604020202020204" pitchFamily="34" charset="0"/>
              </a:rPr>
              <a:t> only. Always telephone the surgery during core hours first. Our receptionists are trained to advise patients.</a:t>
            </a:r>
            <a:br>
              <a:rPr lang="en-GB" sz="1100" dirty="0">
                <a:latin typeface="Arial" panose="020B0604020202020204" pitchFamily="34" charset="0"/>
                <a:cs typeface="Arial" panose="020B0604020202020204" pitchFamily="34" charset="0"/>
              </a:rPr>
            </a:br>
            <a:endParaRPr lang="en-GB" sz="1100" dirty="0">
              <a:latin typeface="Arial" panose="020B0604020202020204" pitchFamily="34" charset="0"/>
              <a:cs typeface="Arial" panose="020B0604020202020204" pitchFamily="34" charset="0"/>
            </a:endParaRPr>
          </a:p>
        </p:txBody>
      </p:sp>
      <p:pic>
        <p:nvPicPr>
          <p:cNvPr id="10" name="Picture 9" descr="C:\Users\Teerath.Kainth\AppData\Local\Microsoft\Windows\Temporary Internet Files\Content.IE5\W29MZBPU\Closed-Sign[1].png">
            <a:extLst>
              <a:ext uri="{FF2B5EF4-FFF2-40B4-BE49-F238E27FC236}">
                <a16:creationId xmlns:a16="http://schemas.microsoft.com/office/drawing/2014/main" id="{8E67FE3B-E03F-4164-82F0-9B89DD1C318C}"/>
              </a:ext>
            </a:extLst>
          </p:cNvPr>
          <p:cNvPicPr/>
          <p:nvPr/>
        </p:nvPicPr>
        <p:blipFill>
          <a:blip r:embed="rId4" cstate="print">
            <a:extLst>
              <a:ext uri="{28A0092B-C50C-407E-A947-70E740481C1C}">
                <a14:useLocalDpi xmlns:a14="http://schemas.microsoft.com/office/drawing/2010/main" val="0"/>
              </a:ext>
            </a:extLst>
          </a:blip>
          <a:stretch>
            <a:fillRect/>
          </a:stretch>
        </p:blipFill>
        <p:spPr bwMode="auto">
          <a:xfrm>
            <a:off x="1018599" y="2203255"/>
            <a:ext cx="1690081" cy="1276424"/>
          </a:xfrm>
          <a:prstGeom prst="rect">
            <a:avLst/>
          </a:prstGeom>
          <a:noFill/>
        </p:spPr>
      </p:pic>
      <p:pic>
        <p:nvPicPr>
          <p:cNvPr id="1027" name="Picture 2">
            <a:extLst>
              <a:ext uri="{FF2B5EF4-FFF2-40B4-BE49-F238E27FC236}">
                <a16:creationId xmlns:a16="http://schemas.microsoft.com/office/drawing/2014/main" id="{C92E90E5-064A-47CA-BE79-65AD3651C282}"/>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1206712" y="255732"/>
            <a:ext cx="1313853" cy="81333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C:\Users\Teerath.Kainth\AppData\Local\Microsoft\Windows\Temporary Internet Files\Content.IE5\W29MZBPU\Closed-Sign[1].png"/>
          <p:cNvPicPr/>
          <p:nvPr/>
        </p:nvPicPr>
        <p:blipFill>
          <a:blip r:embed="rId4" cstate="print">
            <a:extLst>
              <a:ext uri="{28A0092B-C50C-407E-A947-70E740481C1C}">
                <a14:useLocalDpi xmlns:a14="http://schemas.microsoft.com/office/drawing/2010/main" val="0"/>
              </a:ext>
            </a:extLst>
          </a:blip>
          <a:stretch>
            <a:fillRect/>
          </a:stretch>
        </p:blipFill>
        <p:spPr bwMode="auto">
          <a:xfrm>
            <a:off x="3707904" y="5514133"/>
            <a:ext cx="1553872" cy="1173553"/>
          </a:xfrm>
          <a:prstGeom prst="rect">
            <a:avLst/>
          </a:prstGeom>
          <a:noFill/>
        </p:spPr>
      </p:pic>
      <p:sp>
        <p:nvSpPr>
          <p:cNvPr id="26" name="Rectangle 4">
            <a:extLst>
              <a:ext uri="{FF2B5EF4-FFF2-40B4-BE49-F238E27FC236}">
                <a16:creationId xmlns:a16="http://schemas.microsoft.com/office/drawing/2014/main" id="{79B82E8C-4C6D-4B68-907D-6F8C2AF2E9B9}"/>
              </a:ext>
            </a:extLst>
          </p:cNvPr>
          <p:cNvSpPr>
            <a:spLocks noChangeArrowheads="1"/>
          </p:cNvSpPr>
          <p:nvPr/>
        </p:nvSpPr>
        <p:spPr bwMode="auto">
          <a:xfrm>
            <a:off x="2267744" y="249786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graphicFrame>
        <p:nvGraphicFramePr>
          <p:cNvPr id="6" name="Table 5">
            <a:extLst>
              <a:ext uri="{FF2B5EF4-FFF2-40B4-BE49-F238E27FC236}">
                <a16:creationId xmlns:a16="http://schemas.microsoft.com/office/drawing/2014/main" id="{3BCE9CE0-0797-80F3-99D5-B8C7DC45E796}"/>
              </a:ext>
            </a:extLst>
          </p:cNvPr>
          <p:cNvGraphicFramePr>
            <a:graphicFrameLocks noGrp="1"/>
          </p:cNvGraphicFramePr>
          <p:nvPr>
            <p:extLst>
              <p:ext uri="{D42A27DB-BD31-4B8C-83A1-F6EECF244321}">
                <p14:modId xmlns:p14="http://schemas.microsoft.com/office/powerpoint/2010/main" val="488918076"/>
              </p:ext>
            </p:extLst>
          </p:nvPr>
        </p:nvGraphicFramePr>
        <p:xfrm>
          <a:off x="2880321" y="269716"/>
          <a:ext cx="5724126" cy="3538538"/>
        </p:xfrm>
        <a:graphic>
          <a:graphicData uri="http://schemas.openxmlformats.org/drawingml/2006/table">
            <a:tbl>
              <a:tblPr firstRow="1" firstCol="1" bandRow="1">
                <a:tableStyleId>{5C22544A-7EE6-4342-B048-85BDC9FD1C3A}</a:tableStyleId>
              </a:tblPr>
              <a:tblGrid>
                <a:gridCol w="1907814">
                  <a:extLst>
                    <a:ext uri="{9D8B030D-6E8A-4147-A177-3AD203B41FA5}">
                      <a16:colId xmlns:a16="http://schemas.microsoft.com/office/drawing/2014/main" val="1900965705"/>
                    </a:ext>
                  </a:extLst>
                </a:gridCol>
                <a:gridCol w="1907814">
                  <a:extLst>
                    <a:ext uri="{9D8B030D-6E8A-4147-A177-3AD203B41FA5}">
                      <a16:colId xmlns:a16="http://schemas.microsoft.com/office/drawing/2014/main" val="2185135830"/>
                    </a:ext>
                  </a:extLst>
                </a:gridCol>
                <a:gridCol w="1908498">
                  <a:extLst>
                    <a:ext uri="{9D8B030D-6E8A-4147-A177-3AD203B41FA5}">
                      <a16:colId xmlns:a16="http://schemas.microsoft.com/office/drawing/2014/main" val="2319138125"/>
                    </a:ext>
                  </a:extLst>
                </a:gridCol>
              </a:tblGrid>
              <a:tr h="259368">
                <a:tc gridSpan="3">
                  <a:txBody>
                    <a:bodyPr/>
                    <a:lstStyle/>
                    <a:p>
                      <a:pPr>
                        <a:lnSpc>
                          <a:spcPct val="107000"/>
                        </a:lnSpc>
                        <a:spcAft>
                          <a:spcPts val="800"/>
                        </a:spcAft>
                      </a:pPr>
                      <a:r>
                        <a:rPr lang="en-GB" sz="1100">
                          <a:effectLst/>
                        </a:rPr>
                        <a:t>Upcoming bank holidays in England and Wales2024</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190500" marT="95250" marB="9525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4048354042"/>
                  </a:ext>
                </a:extLst>
              </a:tr>
              <a:tr h="259368">
                <a:tc>
                  <a:txBody>
                    <a:bodyPr/>
                    <a:lstStyle/>
                    <a:p>
                      <a:pPr>
                        <a:lnSpc>
                          <a:spcPct val="107000"/>
                        </a:lnSpc>
                        <a:spcAft>
                          <a:spcPts val="800"/>
                        </a:spcAft>
                      </a:pPr>
                      <a:r>
                        <a:rPr lang="en-GB" sz="1100">
                          <a:effectLst/>
                        </a:rPr>
                        <a:t>Date</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190500" marT="95250" marB="95250"/>
                </a:tc>
                <a:tc>
                  <a:txBody>
                    <a:bodyPr/>
                    <a:lstStyle/>
                    <a:p>
                      <a:pPr>
                        <a:lnSpc>
                          <a:spcPct val="107000"/>
                        </a:lnSpc>
                        <a:spcAft>
                          <a:spcPts val="800"/>
                        </a:spcAft>
                      </a:pPr>
                      <a:r>
                        <a:rPr lang="en-GB" sz="1100">
                          <a:effectLst/>
                        </a:rPr>
                        <a:t>Day of the week</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190500" marT="95250" marB="95250"/>
                </a:tc>
                <a:tc>
                  <a:txBody>
                    <a:bodyPr/>
                    <a:lstStyle/>
                    <a:p>
                      <a:pPr>
                        <a:lnSpc>
                          <a:spcPct val="107000"/>
                        </a:lnSpc>
                        <a:spcAft>
                          <a:spcPts val="800"/>
                        </a:spcAft>
                      </a:pPr>
                      <a:r>
                        <a:rPr lang="en-GB" sz="1100">
                          <a:effectLst/>
                        </a:rPr>
                        <a:t>Bank holiday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95250" marB="95250"/>
                </a:tc>
                <a:extLst>
                  <a:ext uri="{0D108BD9-81ED-4DB2-BD59-A6C34878D82A}">
                    <a16:rowId xmlns:a16="http://schemas.microsoft.com/office/drawing/2014/main" val="674126044"/>
                  </a:ext>
                </a:extLst>
              </a:tr>
              <a:tr h="259368">
                <a:tc>
                  <a:txBody>
                    <a:bodyPr/>
                    <a:lstStyle/>
                    <a:p>
                      <a:pPr>
                        <a:lnSpc>
                          <a:spcPct val="107000"/>
                        </a:lnSpc>
                        <a:spcAft>
                          <a:spcPts val="800"/>
                        </a:spcAft>
                      </a:pPr>
                      <a:r>
                        <a:rPr lang="en-GB" sz="1100">
                          <a:effectLst/>
                        </a:rPr>
                        <a:t>29 March</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190500" marT="95250" marB="95250"/>
                </a:tc>
                <a:tc>
                  <a:txBody>
                    <a:bodyPr/>
                    <a:lstStyle/>
                    <a:p>
                      <a:pPr>
                        <a:lnSpc>
                          <a:spcPct val="107000"/>
                        </a:lnSpc>
                        <a:spcAft>
                          <a:spcPts val="800"/>
                        </a:spcAft>
                      </a:pPr>
                      <a:r>
                        <a:rPr lang="en-GB" sz="1100">
                          <a:effectLst/>
                        </a:rPr>
                        <a:t>Friday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190500" marT="95250" marB="95250"/>
                </a:tc>
                <a:tc>
                  <a:txBody>
                    <a:bodyPr/>
                    <a:lstStyle/>
                    <a:p>
                      <a:pPr>
                        <a:lnSpc>
                          <a:spcPct val="107000"/>
                        </a:lnSpc>
                        <a:spcAft>
                          <a:spcPts val="800"/>
                        </a:spcAft>
                      </a:pPr>
                      <a:r>
                        <a:rPr lang="en-GB" sz="1100">
                          <a:effectLst/>
                        </a:rPr>
                        <a:t>Good Friday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95250" marB="95250"/>
                </a:tc>
                <a:extLst>
                  <a:ext uri="{0D108BD9-81ED-4DB2-BD59-A6C34878D82A}">
                    <a16:rowId xmlns:a16="http://schemas.microsoft.com/office/drawing/2014/main" val="2244520391"/>
                  </a:ext>
                </a:extLst>
              </a:tr>
              <a:tr h="259368">
                <a:tc>
                  <a:txBody>
                    <a:bodyPr/>
                    <a:lstStyle/>
                    <a:p>
                      <a:pPr>
                        <a:lnSpc>
                          <a:spcPct val="107000"/>
                        </a:lnSpc>
                        <a:spcAft>
                          <a:spcPts val="800"/>
                        </a:spcAft>
                      </a:pPr>
                      <a:r>
                        <a:rPr lang="en-GB" sz="1100">
                          <a:effectLst/>
                        </a:rPr>
                        <a:t>1 April</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190500" marT="95250" marB="95250"/>
                </a:tc>
                <a:tc>
                  <a:txBody>
                    <a:bodyPr/>
                    <a:lstStyle/>
                    <a:p>
                      <a:pPr>
                        <a:lnSpc>
                          <a:spcPct val="107000"/>
                        </a:lnSpc>
                        <a:spcAft>
                          <a:spcPts val="800"/>
                        </a:spcAft>
                      </a:pPr>
                      <a:r>
                        <a:rPr lang="en-GB" sz="1100">
                          <a:effectLst/>
                        </a:rPr>
                        <a:t>Monday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190500" marT="95250" marB="95250"/>
                </a:tc>
                <a:tc>
                  <a:txBody>
                    <a:bodyPr/>
                    <a:lstStyle/>
                    <a:p>
                      <a:pPr>
                        <a:lnSpc>
                          <a:spcPct val="107000"/>
                        </a:lnSpc>
                        <a:spcAft>
                          <a:spcPts val="800"/>
                        </a:spcAft>
                      </a:pPr>
                      <a:r>
                        <a:rPr lang="en-GB" sz="1100">
                          <a:effectLst/>
                        </a:rPr>
                        <a:t>Easter Monday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95250" marB="95250"/>
                </a:tc>
                <a:extLst>
                  <a:ext uri="{0D108BD9-81ED-4DB2-BD59-A6C34878D82A}">
                    <a16:rowId xmlns:a16="http://schemas.microsoft.com/office/drawing/2014/main" val="541678418"/>
                  </a:ext>
                </a:extLst>
              </a:tr>
              <a:tr h="259368">
                <a:tc>
                  <a:txBody>
                    <a:bodyPr/>
                    <a:lstStyle/>
                    <a:p>
                      <a:pPr>
                        <a:lnSpc>
                          <a:spcPct val="107000"/>
                        </a:lnSpc>
                        <a:spcAft>
                          <a:spcPts val="800"/>
                        </a:spcAft>
                      </a:pPr>
                      <a:r>
                        <a:rPr lang="en-GB" sz="1100" dirty="0">
                          <a:effectLst/>
                        </a:rPr>
                        <a:t>6 May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190500" marT="95250" marB="95250"/>
                </a:tc>
                <a:tc>
                  <a:txBody>
                    <a:bodyPr/>
                    <a:lstStyle/>
                    <a:p>
                      <a:pPr>
                        <a:lnSpc>
                          <a:spcPct val="107000"/>
                        </a:lnSpc>
                        <a:spcAft>
                          <a:spcPts val="800"/>
                        </a:spcAft>
                      </a:pPr>
                      <a:r>
                        <a:rPr lang="en-GB" sz="1100">
                          <a:effectLst/>
                        </a:rPr>
                        <a:t>Monday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190500" marT="95250" marB="95250"/>
                </a:tc>
                <a:tc>
                  <a:txBody>
                    <a:bodyPr/>
                    <a:lstStyle/>
                    <a:p>
                      <a:pPr>
                        <a:lnSpc>
                          <a:spcPct val="107000"/>
                        </a:lnSpc>
                        <a:spcAft>
                          <a:spcPts val="800"/>
                        </a:spcAft>
                      </a:pPr>
                      <a:r>
                        <a:rPr lang="en-GB" sz="1100" dirty="0">
                          <a:effectLst/>
                        </a:rPr>
                        <a:t>Early May bank holiday</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95250" marB="95250"/>
                </a:tc>
                <a:extLst>
                  <a:ext uri="{0D108BD9-81ED-4DB2-BD59-A6C34878D82A}">
                    <a16:rowId xmlns:a16="http://schemas.microsoft.com/office/drawing/2014/main" val="4017276033"/>
                  </a:ext>
                </a:extLst>
              </a:tr>
              <a:tr h="259368">
                <a:tc>
                  <a:txBody>
                    <a:bodyPr/>
                    <a:lstStyle/>
                    <a:p>
                      <a:pPr>
                        <a:lnSpc>
                          <a:spcPct val="107000"/>
                        </a:lnSpc>
                        <a:spcAft>
                          <a:spcPts val="800"/>
                        </a:spcAft>
                      </a:pPr>
                      <a:r>
                        <a:rPr lang="en-GB" sz="1100">
                          <a:effectLst/>
                        </a:rPr>
                        <a:t>27 May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190500" marT="95250" marB="95250"/>
                </a:tc>
                <a:tc>
                  <a:txBody>
                    <a:bodyPr/>
                    <a:lstStyle/>
                    <a:p>
                      <a:pPr>
                        <a:lnSpc>
                          <a:spcPct val="107000"/>
                        </a:lnSpc>
                        <a:spcAft>
                          <a:spcPts val="800"/>
                        </a:spcAft>
                      </a:pPr>
                      <a:r>
                        <a:rPr lang="en-GB" sz="1100">
                          <a:effectLst/>
                        </a:rPr>
                        <a:t>Monday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190500" marT="95250" marB="95250"/>
                </a:tc>
                <a:tc>
                  <a:txBody>
                    <a:bodyPr/>
                    <a:lstStyle/>
                    <a:p>
                      <a:pPr>
                        <a:lnSpc>
                          <a:spcPct val="107000"/>
                        </a:lnSpc>
                        <a:spcAft>
                          <a:spcPts val="800"/>
                        </a:spcAft>
                      </a:pPr>
                      <a:r>
                        <a:rPr lang="en-GB" sz="1100">
                          <a:effectLst/>
                        </a:rPr>
                        <a:t>Spring bank holiday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95250" marB="95250"/>
                </a:tc>
                <a:extLst>
                  <a:ext uri="{0D108BD9-81ED-4DB2-BD59-A6C34878D82A}">
                    <a16:rowId xmlns:a16="http://schemas.microsoft.com/office/drawing/2014/main" val="2146508732"/>
                  </a:ext>
                </a:extLst>
              </a:tr>
              <a:tr h="259368">
                <a:tc>
                  <a:txBody>
                    <a:bodyPr/>
                    <a:lstStyle/>
                    <a:p>
                      <a:pPr>
                        <a:lnSpc>
                          <a:spcPct val="107000"/>
                        </a:lnSpc>
                        <a:spcAft>
                          <a:spcPts val="800"/>
                        </a:spcAft>
                      </a:pPr>
                      <a:r>
                        <a:rPr lang="en-GB" sz="1100">
                          <a:effectLst/>
                        </a:rPr>
                        <a:t>26 August</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190500" marT="95250" marB="95250"/>
                </a:tc>
                <a:tc>
                  <a:txBody>
                    <a:bodyPr/>
                    <a:lstStyle/>
                    <a:p>
                      <a:pPr>
                        <a:lnSpc>
                          <a:spcPct val="107000"/>
                        </a:lnSpc>
                        <a:spcAft>
                          <a:spcPts val="800"/>
                        </a:spcAft>
                      </a:pPr>
                      <a:r>
                        <a:rPr lang="en-GB" sz="1100">
                          <a:effectLst/>
                        </a:rPr>
                        <a:t>Monday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190500" marT="95250" marB="95250"/>
                </a:tc>
                <a:tc>
                  <a:txBody>
                    <a:bodyPr/>
                    <a:lstStyle/>
                    <a:p>
                      <a:pPr>
                        <a:lnSpc>
                          <a:spcPct val="107000"/>
                        </a:lnSpc>
                        <a:spcAft>
                          <a:spcPts val="800"/>
                        </a:spcAft>
                      </a:pPr>
                      <a:r>
                        <a:rPr lang="en-GB" sz="1100">
                          <a:effectLst/>
                        </a:rPr>
                        <a:t>Summer bank holiday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95250" marB="95250"/>
                </a:tc>
                <a:extLst>
                  <a:ext uri="{0D108BD9-81ED-4DB2-BD59-A6C34878D82A}">
                    <a16:rowId xmlns:a16="http://schemas.microsoft.com/office/drawing/2014/main" val="2057970215"/>
                  </a:ext>
                </a:extLst>
              </a:tr>
              <a:tr h="259368">
                <a:tc>
                  <a:txBody>
                    <a:bodyPr/>
                    <a:lstStyle/>
                    <a:p>
                      <a:pPr>
                        <a:lnSpc>
                          <a:spcPct val="107000"/>
                        </a:lnSpc>
                        <a:spcAft>
                          <a:spcPts val="800"/>
                        </a:spcAft>
                      </a:pPr>
                      <a:r>
                        <a:rPr lang="en-GB" sz="1100">
                          <a:effectLst/>
                        </a:rPr>
                        <a:t>25 December</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190500" marT="95250" marB="95250"/>
                </a:tc>
                <a:tc>
                  <a:txBody>
                    <a:bodyPr/>
                    <a:lstStyle/>
                    <a:p>
                      <a:pPr>
                        <a:lnSpc>
                          <a:spcPct val="107000"/>
                        </a:lnSpc>
                        <a:spcAft>
                          <a:spcPts val="800"/>
                        </a:spcAft>
                      </a:pPr>
                      <a:r>
                        <a:rPr lang="en-GB" sz="1100">
                          <a:effectLst/>
                        </a:rPr>
                        <a:t>Wednesday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190500" marT="95250" marB="95250"/>
                </a:tc>
                <a:tc>
                  <a:txBody>
                    <a:bodyPr/>
                    <a:lstStyle/>
                    <a:p>
                      <a:pPr>
                        <a:lnSpc>
                          <a:spcPct val="107000"/>
                        </a:lnSpc>
                        <a:spcAft>
                          <a:spcPts val="800"/>
                        </a:spcAft>
                      </a:pPr>
                      <a:r>
                        <a:rPr lang="en-GB" sz="1100">
                          <a:effectLst/>
                        </a:rPr>
                        <a:t>Christmas Day</a:t>
                      </a: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95250" marB="95250"/>
                </a:tc>
                <a:extLst>
                  <a:ext uri="{0D108BD9-81ED-4DB2-BD59-A6C34878D82A}">
                    <a16:rowId xmlns:a16="http://schemas.microsoft.com/office/drawing/2014/main" val="679176439"/>
                  </a:ext>
                </a:extLst>
              </a:tr>
              <a:tr h="259368">
                <a:tc>
                  <a:txBody>
                    <a:bodyPr/>
                    <a:lstStyle/>
                    <a:p>
                      <a:pPr>
                        <a:lnSpc>
                          <a:spcPct val="107000"/>
                        </a:lnSpc>
                        <a:spcAft>
                          <a:spcPts val="800"/>
                        </a:spcAft>
                      </a:pPr>
                      <a:r>
                        <a:rPr lang="en-GB" sz="1100" dirty="0">
                          <a:effectLst/>
                        </a:rPr>
                        <a:t>26 December</a:t>
                      </a:r>
                    </a:p>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1</a:t>
                      </a:r>
                      <a:r>
                        <a:rPr lang="en-GB" sz="1100" baseline="30000" dirty="0">
                          <a:effectLst/>
                          <a:latin typeface="Calibri" panose="020F0502020204030204" pitchFamily="34" charset="0"/>
                          <a:ea typeface="Calibri" panose="020F0502020204030204" pitchFamily="34" charset="0"/>
                          <a:cs typeface="Times New Roman" panose="02020603050405020304" pitchFamily="18" charset="0"/>
                        </a:rPr>
                        <a:t>st</a:t>
                      </a:r>
                      <a:r>
                        <a:rPr lang="en-GB" sz="1100" dirty="0">
                          <a:effectLst/>
                          <a:latin typeface="Calibri" panose="020F0502020204030204" pitchFamily="34" charset="0"/>
                          <a:ea typeface="Calibri" panose="020F0502020204030204" pitchFamily="34" charset="0"/>
                          <a:cs typeface="Times New Roman" panose="02020603050405020304" pitchFamily="18" charset="0"/>
                        </a:rPr>
                        <a:t> January</a:t>
                      </a:r>
                    </a:p>
                  </a:txBody>
                  <a:tcPr marL="0" marR="190500" marT="95250" marB="95250"/>
                </a:tc>
                <a:tc>
                  <a:txBody>
                    <a:bodyPr/>
                    <a:lstStyle/>
                    <a:p>
                      <a:pPr>
                        <a:lnSpc>
                          <a:spcPct val="107000"/>
                        </a:lnSpc>
                        <a:spcAft>
                          <a:spcPts val="800"/>
                        </a:spcAft>
                      </a:pPr>
                      <a:r>
                        <a:rPr lang="en-GB" sz="1100" dirty="0">
                          <a:effectLst/>
                        </a:rPr>
                        <a:t>Thursday</a:t>
                      </a:r>
                    </a:p>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Wednesday</a:t>
                      </a:r>
                    </a:p>
                  </a:txBody>
                  <a:tcPr marL="0" marR="190500" marT="95250" marB="95250"/>
                </a:tc>
                <a:tc>
                  <a:txBody>
                    <a:bodyPr/>
                    <a:lstStyle/>
                    <a:p>
                      <a:pPr>
                        <a:lnSpc>
                          <a:spcPct val="107000"/>
                        </a:lnSpc>
                        <a:spcAft>
                          <a:spcPts val="800"/>
                        </a:spcAft>
                      </a:pPr>
                      <a:r>
                        <a:rPr lang="en-GB" sz="1100" dirty="0">
                          <a:effectLst/>
                        </a:rPr>
                        <a:t>Boxing Day</a:t>
                      </a:r>
                    </a:p>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New Years Day</a:t>
                      </a:r>
                    </a:p>
                  </a:txBody>
                  <a:tcPr marL="0" marR="0" marT="95250" marB="95250"/>
                </a:tc>
                <a:extLst>
                  <a:ext uri="{0D108BD9-81ED-4DB2-BD59-A6C34878D82A}">
                    <a16:rowId xmlns:a16="http://schemas.microsoft.com/office/drawing/2014/main" val="1089294218"/>
                  </a:ext>
                </a:extLst>
              </a:tr>
            </a:tbl>
          </a:graphicData>
        </a:graphic>
      </p:graphicFrame>
    </p:spTree>
    <p:extLst>
      <p:ext uri="{BB962C8B-B14F-4D97-AF65-F5344CB8AC3E}">
        <p14:creationId xmlns:p14="http://schemas.microsoft.com/office/powerpoint/2010/main" val="26348178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179</Words>
  <Application>Microsoft Office PowerPoint</Application>
  <PresentationFormat>On-screen Show (4:3)</PresentationFormat>
  <Paragraphs>29</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         Out of hours: Please call NHS 111 for all medical advice or 999 for emergencies. If you require urgent medical attention out of hours, please telephone this number. You will be directed to the appropriate service including the out of hours GPs. You can also call this service at any time for medical advice and for access to a range of local health services. Please try to avoid attending A&amp;E for minor problems. This service is for accidents and emergencies only. Always telephone the surgery during core hours first. Our receptionists are trained to advise patients. </vt:lpstr>
    </vt:vector>
  </TitlesOfParts>
  <Company>E&amp;N Herts NHS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Mirza &amp; Partners www.drmirzaandpartners.co.uk Holiday Closing Times 2019</dc:title>
  <dc:creator>NHSUser</dc:creator>
  <cp:lastModifiedBy>KAINTH, Teerath (DRS MIRZA SUKHANI &amp; PARTNERS)</cp:lastModifiedBy>
  <cp:revision>19</cp:revision>
  <cp:lastPrinted>2020-08-25T11:58:16Z</cp:lastPrinted>
  <dcterms:created xsi:type="dcterms:W3CDTF">2019-04-05T12:20:12Z</dcterms:created>
  <dcterms:modified xsi:type="dcterms:W3CDTF">2024-01-04T10:11:06Z</dcterms:modified>
</cp:coreProperties>
</file>